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25199975" cy="35999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2" userDrawn="1">
          <p15:clr>
            <a:srgbClr val="A4A3A4"/>
          </p15:clr>
        </p15:guide>
        <p15:guide id="2" pos="453" userDrawn="1">
          <p15:clr>
            <a:srgbClr val="A4A3A4"/>
          </p15:clr>
        </p15:guide>
        <p15:guide id="3" pos="15421" userDrawn="1">
          <p15:clr>
            <a:srgbClr val="A4A3A4"/>
          </p15:clr>
        </p15:guide>
        <p15:guide id="4" orient="horz" pos="22225" userDrawn="1">
          <p15:clr>
            <a:srgbClr val="A4A3A4"/>
          </p15:clr>
        </p15:guide>
        <p15:guide id="5" pos="4785" userDrawn="1">
          <p15:clr>
            <a:srgbClr val="A4A3A4"/>
          </p15:clr>
        </p15:guide>
        <p15:guide id="6" orient="horz" pos="21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15" d="100"/>
          <a:sy n="15" d="100"/>
        </p:scale>
        <p:origin x="3018" y="138"/>
      </p:cViewPr>
      <p:guideLst>
        <p:guide orient="horz" pos="452"/>
        <p:guide pos="453"/>
        <p:guide pos="15421"/>
        <p:guide orient="horz" pos="22225"/>
        <p:guide pos="4785"/>
        <p:guide orient="horz" pos="214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98" y="5891626"/>
            <a:ext cx="21419979" cy="12533242"/>
          </a:xfrm>
        </p:spPr>
        <p:txBody>
          <a:bodyPr anchor="b"/>
          <a:lstStyle>
            <a:lvl1pPr algn="ctr">
              <a:defRPr sz="1653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7" y="18908198"/>
            <a:ext cx="18899981" cy="8691601"/>
          </a:xfrm>
        </p:spPr>
        <p:txBody>
          <a:bodyPr/>
          <a:lstStyle>
            <a:lvl1pPr marL="0" indent="0" algn="ctr">
              <a:buNone/>
              <a:defRPr sz="6614"/>
            </a:lvl1pPr>
            <a:lvl2pPr marL="1259997" indent="0" algn="ctr">
              <a:buNone/>
              <a:defRPr sz="5512"/>
            </a:lvl2pPr>
            <a:lvl3pPr marL="2519995" indent="0" algn="ctr">
              <a:buNone/>
              <a:defRPr sz="4961"/>
            </a:lvl3pPr>
            <a:lvl4pPr marL="3779992" indent="0" algn="ctr">
              <a:buNone/>
              <a:defRPr sz="4409"/>
            </a:lvl4pPr>
            <a:lvl5pPr marL="5039990" indent="0" algn="ctr">
              <a:buNone/>
              <a:defRPr sz="4409"/>
            </a:lvl5pPr>
            <a:lvl6pPr marL="6299987" indent="0" algn="ctr">
              <a:buNone/>
              <a:defRPr sz="4409"/>
            </a:lvl6pPr>
            <a:lvl7pPr marL="7559985" indent="0" algn="ctr">
              <a:buNone/>
              <a:defRPr sz="4409"/>
            </a:lvl7pPr>
            <a:lvl8pPr marL="8819982" indent="0" algn="ctr">
              <a:buNone/>
              <a:defRPr sz="4409"/>
            </a:lvl8pPr>
            <a:lvl9pPr marL="10079980" indent="0" algn="ctr">
              <a:buNone/>
              <a:defRPr sz="4409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16/07/2025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0641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16/07/2025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3512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33733" y="1916653"/>
            <a:ext cx="5433745" cy="30508114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500" y="1916653"/>
            <a:ext cx="15986234" cy="30508114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16/07/2025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5573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16/07/2025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9109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375" y="8974945"/>
            <a:ext cx="21734978" cy="14974888"/>
          </a:xfrm>
        </p:spPr>
        <p:txBody>
          <a:bodyPr anchor="b"/>
          <a:lstStyle>
            <a:lvl1pPr>
              <a:defRPr sz="16535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375" y="24091502"/>
            <a:ext cx="21734978" cy="7874940"/>
          </a:xfrm>
        </p:spPr>
        <p:txBody>
          <a:bodyPr/>
          <a:lstStyle>
            <a:lvl1pPr marL="0" indent="0">
              <a:buNone/>
              <a:defRPr sz="6614">
                <a:solidFill>
                  <a:schemeClr val="tx1"/>
                </a:solidFill>
              </a:defRPr>
            </a:lvl1pPr>
            <a:lvl2pPr marL="1259997" indent="0">
              <a:buNone/>
              <a:defRPr sz="5512">
                <a:solidFill>
                  <a:schemeClr val="tx1">
                    <a:tint val="75000"/>
                  </a:schemeClr>
                </a:solidFill>
              </a:defRPr>
            </a:lvl2pPr>
            <a:lvl3pPr marL="2519995" indent="0">
              <a:buNone/>
              <a:defRPr sz="4961">
                <a:solidFill>
                  <a:schemeClr val="tx1">
                    <a:tint val="75000"/>
                  </a:schemeClr>
                </a:solidFill>
              </a:defRPr>
            </a:lvl3pPr>
            <a:lvl4pPr marL="377999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4pPr>
            <a:lvl5pPr marL="503999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5pPr>
            <a:lvl6pPr marL="6299987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6pPr>
            <a:lvl7pPr marL="7559985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7pPr>
            <a:lvl8pPr marL="881998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8pPr>
            <a:lvl9pPr marL="1007998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16/07/2025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872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98" y="9583264"/>
            <a:ext cx="10709989" cy="2284150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7488" y="9583264"/>
            <a:ext cx="10709989" cy="2284150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16/07/2025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5004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1" y="1916661"/>
            <a:ext cx="21734978" cy="695828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783" y="8824938"/>
            <a:ext cx="10660769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783" y="13149904"/>
            <a:ext cx="10660769" cy="1934152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7489" y="8824938"/>
            <a:ext cx="10713272" cy="4324966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7489" y="13149904"/>
            <a:ext cx="10713272" cy="1934152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16/07/2025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7214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16/07/2025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0092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16/07/2025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591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272" y="5183304"/>
            <a:ext cx="12757487" cy="25583147"/>
          </a:xfrm>
        </p:spPr>
        <p:txBody>
          <a:bodyPr/>
          <a:lstStyle>
            <a:lvl1pPr>
              <a:defRPr sz="8819"/>
            </a:lvl1pPr>
            <a:lvl2pPr>
              <a:defRPr sz="7717"/>
            </a:lvl2pPr>
            <a:lvl3pPr>
              <a:defRPr sz="6614"/>
            </a:lvl3pPr>
            <a:lvl4pPr>
              <a:defRPr sz="5512"/>
            </a:lvl4pPr>
            <a:lvl5pPr>
              <a:defRPr sz="5512"/>
            </a:lvl5pPr>
            <a:lvl6pPr>
              <a:defRPr sz="5512"/>
            </a:lvl6pPr>
            <a:lvl7pPr>
              <a:defRPr sz="5512"/>
            </a:lvl7pPr>
            <a:lvl8pPr>
              <a:defRPr sz="5512"/>
            </a:lvl8pPr>
            <a:lvl9pPr>
              <a:defRPr sz="5512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16/07/2025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9483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399982"/>
            <a:ext cx="8127648" cy="8399939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3272" y="5183304"/>
            <a:ext cx="12757487" cy="25583147"/>
          </a:xfrm>
        </p:spPr>
        <p:txBody>
          <a:bodyPr anchor="t"/>
          <a:lstStyle>
            <a:lvl1pPr marL="0" indent="0">
              <a:buNone/>
              <a:defRPr sz="8819"/>
            </a:lvl1pPr>
            <a:lvl2pPr marL="1259997" indent="0">
              <a:buNone/>
              <a:defRPr sz="7717"/>
            </a:lvl2pPr>
            <a:lvl3pPr marL="2519995" indent="0">
              <a:buNone/>
              <a:defRPr sz="6614"/>
            </a:lvl3pPr>
            <a:lvl4pPr marL="3779992" indent="0">
              <a:buNone/>
              <a:defRPr sz="5512"/>
            </a:lvl4pPr>
            <a:lvl5pPr marL="5039990" indent="0">
              <a:buNone/>
              <a:defRPr sz="5512"/>
            </a:lvl5pPr>
            <a:lvl6pPr marL="6299987" indent="0">
              <a:buNone/>
              <a:defRPr sz="5512"/>
            </a:lvl6pPr>
            <a:lvl7pPr marL="7559985" indent="0">
              <a:buNone/>
              <a:defRPr sz="5512"/>
            </a:lvl7pPr>
            <a:lvl8pPr marL="8819982" indent="0">
              <a:buNone/>
              <a:defRPr sz="5512"/>
            </a:lvl8pPr>
            <a:lvl9pPr marL="10079980" indent="0">
              <a:buNone/>
              <a:defRPr sz="5512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10799922"/>
            <a:ext cx="8127648" cy="20008190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34D3B-9243-4531-A909-1071DBEE31EC}" type="datetimeFigureOut">
              <a:rPr lang="it-IT" smtClean="0"/>
              <a:t>16/07/2025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9859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1916661"/>
            <a:ext cx="21734978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9583264"/>
            <a:ext cx="21734978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34D3B-9243-4531-A909-1071DBEE31EC}" type="datetimeFigureOut">
              <a:rPr lang="it-IT" smtClean="0"/>
              <a:t>16/07/2025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33366432"/>
            <a:ext cx="8504992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33366432"/>
            <a:ext cx="5669994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7439D-AD96-47B0-A3D4-8F8535DDE68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6151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>
            <a:extLst>
              <a:ext uri="{FF2B5EF4-FFF2-40B4-BE49-F238E27FC236}">
                <a16:creationId xmlns:a16="http://schemas.microsoft.com/office/drawing/2014/main" id="{38357713-1DB9-1A99-88EC-A3D1BFC37B23}"/>
              </a:ext>
            </a:extLst>
          </p:cNvPr>
          <p:cNvSpPr txBox="1"/>
          <p:nvPr/>
        </p:nvSpPr>
        <p:spPr>
          <a:xfrm>
            <a:off x="719136" y="6934600"/>
            <a:ext cx="23761697" cy="4207370"/>
          </a:xfrm>
          <a:prstGeom prst="rect">
            <a:avLst/>
          </a:prstGeom>
          <a:solidFill>
            <a:schemeClr val="accent5">
              <a:lumMod val="20000"/>
              <a:lumOff val="80000"/>
              <a:alpha val="53000"/>
            </a:schemeClr>
          </a:solidFill>
        </p:spPr>
        <p:txBody>
          <a:bodyPr wrap="square" lIns="360000" tIns="252000" rIns="360000" bIns="252000" rtlCol="0">
            <a:spAutoFit/>
          </a:bodyPr>
          <a:lstStyle/>
          <a:p>
            <a:r>
              <a:rPr lang="it-IT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Abstract</a:t>
            </a:r>
          </a:p>
          <a:p>
            <a:pPr algn="just">
              <a:spcAft>
                <a:spcPts val="1125"/>
              </a:spcAft>
            </a:pP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dolor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Donec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turpis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eros, viverra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In et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vel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Curabitur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bibendum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odio ut massa molestie, id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Donec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molestie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125"/>
              </a:spcAft>
            </a:pP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Cras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primis in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orci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posuere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cubilia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curae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venenatis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Cras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pulvinar. Nulla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dictum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sed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ligula. Nulla id dolor vitae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 a ante.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Praesent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sed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nulla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libero 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ligula libero,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125"/>
              </a:spcAft>
            </a:pP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Donec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facilisis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massa,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libero ornare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mi lacinia, dictum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ex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Nulla ut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ante. Sed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interdum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id, gravida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Proin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ultricies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cursus. In vitae orci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eros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fermentum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dolor,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Sed ut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metus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pulvinar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Quisque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massa, commodo 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porta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DC1363E7-3752-2402-EE25-C6B6FC78DB42}"/>
              </a:ext>
            </a:extLst>
          </p:cNvPr>
          <p:cNvSpPr txBox="1"/>
          <p:nvPr/>
        </p:nvSpPr>
        <p:spPr>
          <a:xfrm>
            <a:off x="719138" y="2082093"/>
            <a:ext cx="237617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title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text sample:</a:t>
            </a:r>
            <a:r>
              <a:rPr lang="it-IT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consectetur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adipiscing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elit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Donec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turpis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eros, viverra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quis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lectus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egestas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pellentesque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justo</a:t>
            </a:r>
            <a: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it-IT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it-I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40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</a:t>
            </a:r>
            <a:r>
              <a:rPr lang="it-IT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text sample: sed </a:t>
            </a:r>
            <a:r>
              <a:rPr lang="it-IT" sz="40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40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it-IT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40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40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40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nulla </a:t>
            </a:r>
            <a:r>
              <a:rPr lang="it-IT" sz="40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40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it-IT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40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40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it-IT" sz="4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00CD6B73-2D01-C370-1E1C-9DE524DFD593}"/>
              </a:ext>
            </a:extLst>
          </p:cNvPr>
          <p:cNvSpPr txBox="1"/>
          <p:nvPr/>
        </p:nvSpPr>
        <p:spPr>
          <a:xfrm>
            <a:off x="719137" y="717550"/>
            <a:ext cx="23761699" cy="83075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216000" tIns="216000" rIns="216000" bIns="180000" rtlCol="0">
            <a:spAutoFit/>
          </a:bodyPr>
          <a:lstStyle/>
          <a:p>
            <a:r>
              <a:rPr lang="it-IT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Department of Medicine</a:t>
            </a:r>
            <a:endParaRPr lang="it-IT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E8917342-CF68-AF21-9718-2D26AEDD08D6}"/>
              </a:ext>
            </a:extLst>
          </p:cNvPr>
          <p:cNvSpPr txBox="1"/>
          <p:nvPr/>
        </p:nvSpPr>
        <p:spPr>
          <a:xfrm>
            <a:off x="7909560" y="11908145"/>
            <a:ext cx="15952787" cy="19361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 Text</a:t>
            </a:r>
          </a:p>
          <a:p>
            <a:pPr algn="just">
              <a:spcAft>
                <a:spcPts val="1125"/>
              </a:spcAft>
            </a:pP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dolor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Donec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turpis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eros, viverra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In et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vel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Curabitur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risus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bibendum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odio ut massa molestie, id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Donec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molestie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125"/>
              </a:spcAft>
            </a:pP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Cras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primis in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orci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posuere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cubilia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curae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venenatis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Cras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pulvinar. Nulla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dictum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sed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ligula. Nulla id dolor vitae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 a ante.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Praesent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sed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nulla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libero 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ligula libero,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125"/>
              </a:spcAft>
            </a:pP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Donec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facilisis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massa,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libero ornare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mi lacinia, dictum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ex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Nulla ut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ante. Sed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interdum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id, gravida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Proin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ultricies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cursus. In vitae orci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eros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fermentum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dolor,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Sed ut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metus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pulvinar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Quisque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massa, commodo 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porta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24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125"/>
              </a:spcAft>
            </a:pP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Cras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primis in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orci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posuere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cubilia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curae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venenatis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Cras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pulvinar. Nulla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dictum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sed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ligula. Nulla id dolor vitae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a ante.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Praesent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nulla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 libero,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125"/>
              </a:spcAft>
            </a:pP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Donec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facilisis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ornare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 lacinia, dictum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Nulla ut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ante. Sed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interdum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id, gravida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ultricies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cursus. In vitae orci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eros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fermentum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Sed ut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commodo 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porta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125"/>
              </a:spcAft>
            </a:pP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Cras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laoreet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dui.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primis in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orci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posuere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cubilia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curae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venenatis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Cras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sagittis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pulvinar. Nulla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justo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dictum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sed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ligula. Nulla id dolor vitae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a ante.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Praesent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sed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luctus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Suspendisse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nulla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rhoncus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Pellentesque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dignissim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convallis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ligula libero,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tincidunt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125"/>
              </a:spcAft>
            </a:pP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Donec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facilisis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auctor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libero ornare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faucibus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 lacinia, dictum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volutpat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tortor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egestas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Nulla ut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imperdiet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ante. Sed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tristique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interdum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id, gravida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Proin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ultricies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cursus. In vitae orci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eros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Vivamus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fermentum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dolor,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ullamcorper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Sed ut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felis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Vestibulum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non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ultrices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In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tempor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pulvinar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vehicula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Quisque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commodo 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porta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spcAft>
                <a:spcPts val="1125"/>
              </a:spcAft>
            </a:pPr>
            <a:endParaRPr lang="it-IT" sz="24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Immagine 29">
            <a:extLst>
              <a:ext uri="{FF2B5EF4-FFF2-40B4-BE49-F238E27FC236}">
                <a16:creationId xmlns:a16="http://schemas.microsoft.com/office/drawing/2014/main" id="{9A58D6C5-B938-F0F8-965E-2701A8F59F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5400000">
            <a:off x="345622" y="13118471"/>
            <a:ext cx="7942776" cy="5958764"/>
          </a:xfrm>
          <a:prstGeom prst="rect">
            <a:avLst/>
          </a:prstGeom>
        </p:spPr>
      </p:pic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7597669E-0A44-0D79-AB3D-8279C7A284BE}"/>
              </a:ext>
            </a:extLst>
          </p:cNvPr>
          <p:cNvSpPr txBox="1"/>
          <p:nvPr/>
        </p:nvSpPr>
        <p:spPr>
          <a:xfrm>
            <a:off x="1337628" y="20219516"/>
            <a:ext cx="5958764" cy="954107"/>
          </a:xfrm>
          <a:prstGeom prst="rect">
            <a:avLst/>
          </a:prstGeom>
          <a:noFill/>
          <a:ln w="44450" cmpd="sng">
            <a:solidFill>
              <a:schemeClr val="accent5">
                <a:lumMod val="40000"/>
                <a:lumOff val="60000"/>
              </a:schemeClr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Image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caption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sample: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Loremp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ipsum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pulvinar commodo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efficitur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neque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Quisque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vel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est.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enim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massa, commodo a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eleifend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vitae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augue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urna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nisi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porta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pharetra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aliquam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it-IT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5DB2837C-1710-75D9-C487-6B546C5C9652}"/>
              </a:ext>
            </a:extLst>
          </p:cNvPr>
          <p:cNvSpPr txBox="1"/>
          <p:nvPr/>
        </p:nvSpPr>
        <p:spPr>
          <a:xfrm>
            <a:off x="719136" y="5722681"/>
            <a:ext cx="23761699" cy="830754"/>
          </a:xfrm>
          <a:prstGeom prst="rect">
            <a:avLst/>
          </a:prstGeom>
          <a:noFill/>
        </p:spPr>
        <p:txBody>
          <a:bodyPr wrap="square" lIns="216000" tIns="216000" rIns="216000" bIns="180000" rtlCol="0">
            <a:spAutoFit/>
          </a:bodyPr>
          <a:lstStyle/>
          <a:p>
            <a:r>
              <a:rPr lang="it-IT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Authors</a:t>
            </a:r>
            <a:r>
              <a:rPr lang="it-IT" sz="28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 Jane </a:t>
            </a:r>
            <a:r>
              <a:rPr lang="it-IT" sz="2800" dirty="0" err="1">
                <a:latin typeface="Arial" panose="020B0604020202020204" pitchFamily="34" charset="0"/>
                <a:cs typeface="Arial" panose="020B0604020202020204" pitchFamily="34" charset="0"/>
              </a:rPr>
              <a:t>Doe</a:t>
            </a:r>
            <a:r>
              <a:rPr lang="it-IT" sz="2800" dirty="0">
                <a:latin typeface="Arial" panose="020B0604020202020204" pitchFamily="34" charset="0"/>
                <a:cs typeface="Arial" panose="020B0604020202020204" pitchFamily="34" charset="0"/>
              </a:rPr>
              <a:t>, John Smith</a:t>
            </a: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5F29FA17-5184-7E08-91B2-06A5B2466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138" y="34302654"/>
            <a:ext cx="1814997" cy="954107"/>
          </a:xfrm>
          <a:prstGeom prst="rect">
            <a:avLst/>
          </a:prstGeom>
        </p:spPr>
      </p:pic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61D04B64-08EB-5A9A-E5EC-B54BF94EFE5B}"/>
              </a:ext>
            </a:extLst>
          </p:cNvPr>
          <p:cNvSpPr txBox="1"/>
          <p:nvPr/>
        </p:nvSpPr>
        <p:spPr>
          <a:xfrm>
            <a:off x="2845116" y="34548875"/>
            <a:ext cx="199011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38</a:t>
            </a:r>
            <a:r>
              <a:rPr lang="en-US" sz="22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Workshop of the European Helicobacter and Microbiota Study Group</a:t>
            </a:r>
          </a:p>
          <a:p>
            <a:pPr fontAlgn="base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September 11 - 13, 2025  |  Rome, Italy</a:t>
            </a:r>
          </a:p>
        </p:txBody>
      </p:sp>
    </p:spTree>
    <p:extLst>
      <p:ext uri="{BB962C8B-B14F-4D97-AF65-F5344CB8AC3E}">
        <p14:creationId xmlns:p14="http://schemas.microsoft.com/office/powerpoint/2010/main" val="25728237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75</TotalTime>
  <Words>1330</Words>
  <Application>Microsoft Office PowerPoint</Application>
  <PresentationFormat>Personalizzato</PresentationFormat>
  <Paragraphs>19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SimonePC</dc:creator>
  <cp:lastModifiedBy>SimonePC</cp:lastModifiedBy>
  <cp:revision>15</cp:revision>
  <dcterms:created xsi:type="dcterms:W3CDTF">2025-01-27T14:02:29Z</dcterms:created>
  <dcterms:modified xsi:type="dcterms:W3CDTF">2025-07-16T12:13:27Z</dcterms:modified>
</cp:coreProperties>
</file>